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5"/>
  </p:notesMasterIdLst>
  <p:sldIdLst>
    <p:sldId id="651" r:id="rId3"/>
    <p:sldId id="669" r:id="rId4"/>
    <p:sldId id="670" r:id="rId5"/>
    <p:sldId id="658" r:id="rId6"/>
    <p:sldId id="664" r:id="rId7"/>
    <p:sldId id="671" r:id="rId8"/>
    <p:sldId id="660" r:id="rId9"/>
    <p:sldId id="661" r:id="rId10"/>
    <p:sldId id="662" r:id="rId11"/>
    <p:sldId id="679" r:id="rId12"/>
    <p:sldId id="652" r:id="rId13"/>
    <p:sldId id="641" r:id="rId14"/>
    <p:sldId id="663" r:id="rId15"/>
    <p:sldId id="665" r:id="rId16"/>
    <p:sldId id="666" r:id="rId17"/>
    <p:sldId id="680" r:id="rId18"/>
    <p:sldId id="672" r:id="rId19"/>
    <p:sldId id="667" r:id="rId20"/>
    <p:sldId id="654" r:id="rId21"/>
    <p:sldId id="655" r:id="rId22"/>
    <p:sldId id="656" r:id="rId23"/>
    <p:sldId id="657" r:id="rId24"/>
    <p:sldId id="668" r:id="rId25"/>
    <p:sldId id="653" r:id="rId26"/>
    <p:sldId id="600" r:id="rId27"/>
    <p:sldId id="601" r:id="rId28"/>
    <p:sldId id="603" r:id="rId29"/>
    <p:sldId id="674" r:id="rId30"/>
    <p:sldId id="673" r:id="rId31"/>
    <p:sldId id="676" r:id="rId32"/>
    <p:sldId id="677" r:id="rId33"/>
    <p:sldId id="678" r:id="rId34"/>
  </p:sldIdLst>
  <p:sldSz cx="9144000" cy="6858000" type="screen4x3"/>
  <p:notesSz cx="6858000" cy="9144000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94" d="100"/>
          <a:sy n="94" d="100"/>
        </p:scale>
        <p:origin x="90" y="17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2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7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오류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7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9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결과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0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손글씨를</a:t>
            </a:r>
            <a:r>
              <a:rPr lang="ko-KR" altLang="en-US" dirty="0" smtClean="0"/>
              <a:t> 그려 결과와 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맞은 결과 </a:t>
            </a:r>
            <a:r>
              <a:rPr lang="en-US" altLang="ko-KR" dirty="0" smtClean="0"/>
              <a:t>7</a:t>
            </a:r>
          </a:p>
          <a:p>
            <a:pPr lvl="1"/>
            <a:r>
              <a:rPr lang="ko-KR" altLang="en-US" dirty="0"/>
              <a:t>예측</a:t>
            </a:r>
            <a:endParaRPr lang="en-US" altLang="ko-KR" dirty="0"/>
          </a:p>
          <a:p>
            <a:pPr lvl="2"/>
            <a:r>
              <a:rPr lang="en-US" altLang="ko-KR" dirty="0"/>
              <a:t>predict() </a:t>
            </a:r>
          </a:p>
          <a:p>
            <a:pPr lvl="2"/>
            <a:r>
              <a:rPr lang="ko-KR" altLang="en-US" dirty="0"/>
              <a:t>예측 결과는 </a:t>
            </a:r>
            <a:r>
              <a:rPr lang="ko-KR" altLang="en-US" dirty="0" err="1"/>
              <a:t>원핫</a:t>
            </a:r>
            <a:r>
              <a:rPr lang="ko-KR" altLang="en-US" dirty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확률 값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다시 </a:t>
            </a:r>
            <a:r>
              <a:rPr lang="en-US" altLang="ko-KR" dirty="0" err="1"/>
              <a:t>argmax</a:t>
            </a:r>
            <a:r>
              <a:rPr lang="en-US" altLang="ko-KR" dirty="0"/>
              <a:t>()</a:t>
            </a:r>
            <a:r>
              <a:rPr lang="ko-KR" altLang="en-US" dirty="0"/>
              <a:t>로 변환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5240" y="2761951"/>
            <a:ext cx="76880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"Predict: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 +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  Label: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03" y="1588389"/>
            <a:ext cx="3843987" cy="27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3" y="232117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19961" y="2186180"/>
            <a:ext cx="227047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dirty="0" err="1" smtClean="0">
                <a:solidFill>
                  <a:srgbClr val="0000FF"/>
                </a:solidFill>
              </a:rPr>
              <a:t>softmax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7058" y="3909794"/>
            <a:ext cx="3866796" cy="58113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6385686" y="1194431"/>
            <a:ext cx="2416865" cy="885096"/>
          </a:xfrm>
          <a:prstGeom prst="wedgeRoundRectCallout">
            <a:avLst>
              <a:gd name="adj1" fmla="val 5630"/>
              <a:gd name="adj2" fmla="val 240276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소프트맥스의 결과인 확률 값이 가장 큰 것이 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즉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로 예측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34446" y="3769711"/>
            <a:ext cx="646579" cy="47697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3073" y="1034291"/>
            <a:ext cx="52227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3711" y="1885939"/>
            <a:ext cx="4071077" cy="2242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" y="5901352"/>
            <a:ext cx="2542977" cy="7380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509" y="1488295"/>
            <a:ext cx="1211436" cy="4785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5597" y="1972176"/>
            <a:ext cx="97013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128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 뉴런</a:t>
            </a:r>
          </a:p>
        </p:txBody>
      </p:sp>
    </p:spTree>
    <p:extLst>
      <p:ext uri="{BB962C8B-B14F-4D97-AF65-F5344CB8AC3E}">
        <p14:creationId xmlns:p14="http://schemas.microsoft.com/office/powerpoint/2010/main" val="18693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평탄화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ary.flatten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72" y="1121513"/>
            <a:ext cx="5300835" cy="3481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72" y="4778282"/>
            <a:ext cx="2213450" cy="884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" y="4229000"/>
            <a:ext cx="2039385" cy="19830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271" y="4937512"/>
            <a:ext cx="2625954" cy="56600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707128" y="5010024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531116" y="5010023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87348" y="1193960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토론토</a:t>
            </a:r>
            <a:r>
              <a:rPr lang="en-US" altLang="ko-KR" dirty="0"/>
              <a:t>(Toronto) </a:t>
            </a:r>
            <a:r>
              <a:rPr lang="ko-KR" altLang="en-US" dirty="0"/>
              <a:t>대학의 힌튼</a:t>
            </a:r>
            <a:r>
              <a:rPr lang="en-US" altLang="ko-KR" dirty="0"/>
              <a:t>(Hinton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그의 </a:t>
            </a:r>
            <a:r>
              <a:rPr lang="ko-KR" altLang="en-US" dirty="0"/>
              <a:t>제자들이 개발</a:t>
            </a:r>
            <a:endParaRPr lang="en-US" altLang="ko-KR" dirty="0" smtClean="0"/>
          </a:p>
          <a:p>
            <a:r>
              <a:rPr lang="ko-KR" altLang="en-US" dirty="0" smtClean="0"/>
              <a:t>층에서 결과 값을 일정 비율로 제거하는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오버피팅</a:t>
            </a:r>
            <a:r>
              <a:rPr lang="en-US" altLang="ko-KR" dirty="0"/>
              <a:t>(overfitting) </a:t>
            </a:r>
            <a:r>
              <a:rPr lang="ko-KR" altLang="en-US" dirty="0"/>
              <a:t>문제를 해결하는 정규화</a:t>
            </a:r>
            <a:r>
              <a:rPr lang="en-US" altLang="ko-KR" dirty="0"/>
              <a:t>(regularization) </a:t>
            </a:r>
            <a:r>
              <a:rPr lang="ko-KR" altLang="en-US" dirty="0"/>
              <a:t>목적을 위해서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데이터에 지나치게 집중해 실제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에서는 결과가 더 나쁘게 나오는 현상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h5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지정하여 사용되지 </a:t>
            </a:r>
            <a:r>
              <a:rPr lang="ko-KR" altLang="en-US" dirty="0"/>
              <a:t>않게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71" y="3247832"/>
            <a:ext cx="6557145" cy="28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확률 값은 </a:t>
            </a:r>
            <a:r>
              <a:rPr lang="en-US" altLang="ko-KR" dirty="0" smtClean="0"/>
              <a:t>0.2~0.5</a:t>
            </a:r>
            <a:r>
              <a:rPr lang="ko-KR" altLang="en-US" dirty="0" smtClean="0"/>
              <a:t>를 주로 사용</a:t>
            </a:r>
            <a:endParaRPr lang="en-US" altLang="ko-KR" dirty="0" smtClean="0"/>
          </a:p>
          <a:p>
            <a:r>
              <a:rPr lang="en-US" altLang="ko-KR" dirty="0" smtClean="0"/>
              <a:t>Dropout </a:t>
            </a:r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단계보다 더 많은 유닛이 활성화되기 때문에 균형을 맞추기 위해 층의 출력 값을 </a:t>
            </a:r>
            <a:r>
              <a:rPr lang="ko-KR" altLang="en-US" dirty="0" err="1"/>
              <a:t>드롭아웃</a:t>
            </a:r>
            <a:r>
              <a:rPr lang="ko-KR" altLang="en-US" dirty="0"/>
              <a:t> 비율만큼 </a:t>
            </a:r>
            <a:r>
              <a:rPr lang="ko-KR" altLang="en-US" dirty="0" smtClean="0"/>
              <a:t>줄이는 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일반적으로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훈련단계에서 적용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드롭아웃을</a:t>
            </a:r>
            <a:r>
              <a:rPr lang="ko-KR" altLang="en-US" dirty="0" smtClean="0"/>
              <a:t> </a:t>
            </a:r>
            <a:r>
              <a:rPr lang="ko-KR" altLang="en-US" dirty="0"/>
              <a:t>층에 적용하면 훈련하는 동안 층의 출력 특성을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끔</a:t>
            </a:r>
            <a:r>
              <a:rPr lang="en-US" altLang="ko-KR" dirty="0" smtClean="0"/>
              <a:t>(off)</a:t>
            </a:r>
          </a:p>
          <a:p>
            <a:pPr lvl="3"/>
            <a:r>
              <a:rPr lang="ko-KR" altLang="en-US" dirty="0" smtClean="0"/>
              <a:t>즉 </a:t>
            </a:r>
            <a:r>
              <a:rPr lang="en-US" altLang="ko-KR" dirty="0" smtClean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훈련하는 </a:t>
            </a:r>
            <a:r>
              <a:rPr lang="ko-KR" altLang="en-US" dirty="0"/>
              <a:t>동안 어떤 입력 샘플에 대해 </a:t>
            </a:r>
            <a:r>
              <a:rPr lang="en-US" altLang="ko-KR" dirty="0"/>
              <a:t>[0.2, 0.5, 1.3, 0.8, 1.1] </a:t>
            </a:r>
            <a:r>
              <a:rPr lang="ko-KR" altLang="en-US" dirty="0"/>
              <a:t>벡터를 출력하는 층이 있다고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벡터에서 </a:t>
            </a:r>
            <a:r>
              <a:rPr lang="ko-KR" altLang="en-US" dirty="0"/>
              <a:t>몇 개의 원소가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</a:t>
            </a:r>
            <a:r>
              <a:rPr lang="ko-KR" altLang="en-US" dirty="0"/>
              <a:t>들면</a:t>
            </a:r>
            <a:r>
              <a:rPr lang="en-US" altLang="ko-KR" dirty="0"/>
              <a:t>, [0, 0.5, 1.3, 0, 1.1]</a:t>
            </a:r>
            <a:r>
              <a:rPr lang="ko-KR" altLang="en-US" dirty="0"/>
              <a:t>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.2</a:t>
            </a:r>
            <a:r>
              <a:rPr lang="ko-KR" altLang="en-US" dirty="0" smtClean="0"/>
              <a:t>라면 </a:t>
            </a:r>
            <a:r>
              <a:rPr lang="en-US" altLang="ko-KR" dirty="0" smtClean="0"/>
              <a:t>"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  <a:r>
              <a:rPr lang="en-US" altLang="ko-KR" dirty="0"/>
              <a:t>"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이 되는 특성의 </a:t>
            </a:r>
            <a:r>
              <a:rPr lang="ko-KR" altLang="en-US" dirty="0" smtClean="0"/>
              <a:t>비율인 </a:t>
            </a:r>
            <a:r>
              <a:rPr lang="en-US" altLang="ko-KR" dirty="0" smtClean="0"/>
              <a:t>20% </a:t>
            </a:r>
          </a:p>
          <a:p>
            <a:pPr lvl="1"/>
            <a:r>
              <a:rPr lang="ko-KR" altLang="en-US" dirty="0" smtClean="0"/>
              <a:t>테스트 </a:t>
            </a:r>
            <a:r>
              <a:rPr lang="ko-KR" altLang="en-US" dirty="0"/>
              <a:t>단계에서는 어떤 유닛도 드롭아웃하지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/>
              <a:t>tf.keras</a:t>
            </a:r>
            <a:r>
              <a:rPr lang="ko-KR" altLang="en-US" dirty="0"/>
              <a:t>에서는 </a:t>
            </a:r>
            <a:r>
              <a:rPr lang="en-US" altLang="ko-KR" dirty="0"/>
              <a:t>Dropout </a:t>
            </a:r>
            <a:r>
              <a:rPr lang="ko-KR" altLang="en-US" dirty="0"/>
              <a:t>층을 이용해 네트워크에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층은 바로 이전 층의 출력에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9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71540" cy="5151503"/>
          </a:xfrm>
        </p:spPr>
        <p:txBody>
          <a:bodyPr/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/>
              <a:t>시간 동안 각 단계에서 속도의 빈도로 입력 단위를 무작위로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과적합이</a:t>
            </a:r>
            <a:r>
              <a:rPr lang="ko-KR" altLang="en-US" dirty="0" smtClean="0"/>
              <a:t> 방지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으로 설정되지 않은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입력의 합계가 변경되지 않도록 </a:t>
            </a:r>
            <a:r>
              <a:rPr lang="en-US" altLang="ko-KR" dirty="0"/>
              <a:t>1/(1 - </a:t>
            </a:r>
            <a:r>
              <a:rPr lang="en-US" altLang="ko-KR" dirty="0" smtClean="0"/>
              <a:t>rate)</a:t>
            </a:r>
            <a:r>
              <a:rPr lang="ko-KR" altLang="en-US" dirty="0"/>
              <a:t>씩 </a:t>
            </a:r>
            <a:r>
              <a:rPr lang="ko-KR" altLang="en-US" dirty="0" smtClean="0"/>
              <a:t>증가</a:t>
            </a:r>
            <a:endParaRPr lang="en-US" altLang="ko-KR" dirty="0"/>
          </a:p>
          <a:p>
            <a:r>
              <a:rPr lang="ko-KR" altLang="en-US" dirty="0" smtClean="0"/>
              <a:t>지정한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비율로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이 아닌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1/(1-.2)</a:t>
            </a:r>
            <a:r>
              <a:rPr lang="ko-KR" altLang="en-US" dirty="0" smtClean="0"/>
              <a:t>배로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x </a:t>
            </a:r>
            <a:r>
              <a:rPr lang="en-US" altLang="ko-KR" dirty="0"/>
              <a:t>1/(</a:t>
            </a:r>
            <a:r>
              <a:rPr lang="en-US" altLang="ko-KR" dirty="0" smtClean="0"/>
              <a:t>1-.2)</a:t>
            </a:r>
          </a:p>
          <a:p>
            <a:pPr lvl="3"/>
            <a:r>
              <a:rPr lang="en-US" altLang="ko-KR" dirty="0" smtClean="0"/>
              <a:t>1.25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249" y="1345779"/>
            <a:ext cx="4479471" cy="48296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8803" y="5331434"/>
            <a:ext cx="3463130" cy="68328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항상 비율에 맞는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이 되지 않음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총합도 마찬가지임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모두 예측해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8691" y="1185750"/>
            <a:ext cx="48457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x_test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로 직접 결과 처리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pred_result.shape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원핫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인코딩을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일반 데이터로 변환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정답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8478" y="4420175"/>
            <a:ext cx="77286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(10000, 10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3.1434331e-07 2.5280498e-08 6.2301833e-06 9.8214645e-05 3.8718386e-11 6.4800524e-08 7.3486254e-14 9.9989331e-01 7.0924173e-08 1.7541108e-06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7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45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5188" y="2128972"/>
            <a:ext cx="76145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 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값과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첨자 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pred_result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예측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확률 값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리스트 </a:t>
            </a:r>
            <a:r>
              <a:rPr lang="en-US" altLang="ko-KR" dirty="0" err="1" smtClean="0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</a:t>
            </a:r>
            <a:r>
              <a:rPr lang="ko-KR" altLang="en-US" dirty="0" smtClean="0"/>
              <a:t>예측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 smtClean="0"/>
              <a:t>samples</a:t>
            </a:r>
            <a:endParaRPr lang="en-US" altLang="ko-KR" dirty="0"/>
          </a:p>
          <a:p>
            <a:pPr lvl="2"/>
            <a:r>
              <a:rPr lang="ko-KR" altLang="en-US" dirty="0" smtClean="0"/>
              <a:t>출력할</a:t>
            </a:r>
            <a:r>
              <a:rPr lang="en-US" altLang="ko-KR" dirty="0" smtClean="0"/>
              <a:t> 20</a:t>
            </a:r>
            <a:r>
              <a:rPr lang="ko-KR" altLang="en-US" dirty="0" smtClean="0"/>
              <a:t>개의 첨자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6191" y="3569303"/>
            <a:ext cx="72056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21-6-mnist-application.ipynb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9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pred_labels</a:t>
            </a:r>
            <a:r>
              <a:rPr lang="en-US" altLang="ko-KR" dirty="0" smtClean="0"/>
              <a:t>[n] ==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[n]</a:t>
            </a:r>
          </a:p>
          <a:p>
            <a:pPr lvl="1"/>
            <a:r>
              <a:rPr lang="ko-KR" altLang="en-US" dirty="0" smtClean="0"/>
              <a:t>예측이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예측 결과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y_test</a:t>
            </a:r>
            <a:endParaRPr lang="en-US" altLang="ko-KR" dirty="0"/>
          </a:p>
          <a:p>
            <a:pPr lvl="2"/>
            <a:r>
              <a:rPr lang="ko-KR" altLang="en-US" dirty="0" smtClean="0"/>
              <a:t>훈련 데이터 정답</a:t>
            </a:r>
            <a:endParaRPr lang="en-US" altLang="ko-KR" dirty="0" smtClean="0"/>
          </a:p>
          <a:p>
            <a:r>
              <a:rPr lang="ko-KR" altLang="en-US" dirty="0" smtClean="0"/>
              <a:t>예측이 틀린 것은 </a:t>
            </a:r>
            <a:r>
              <a:rPr lang="en-US" altLang="ko-KR" dirty="0" smtClean="0"/>
              <a:t>‘Blues’</a:t>
            </a:r>
            <a:r>
              <a:rPr lang="ko-KR" altLang="en-US" dirty="0" smtClean="0"/>
              <a:t>로 그리기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57914" y="3464475"/>
            <a:ext cx="75642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 예측 값과 정답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134844"/>
            <a:ext cx="5884164" cy="51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임의의 </a:t>
            </a:r>
            <a:r>
              <a:rPr lang="en-US" altLang="ko-KR" dirty="0"/>
              <a:t>20</a:t>
            </a:r>
            <a:r>
              <a:rPr lang="ko-KR" altLang="en-US" dirty="0"/>
              <a:t>개 샘플 예측 값과 정답 그리기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4143" y="991536"/>
            <a:ext cx="748779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3160" y="1683109"/>
            <a:ext cx="721864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예측이 틀린 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3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틀린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것을 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찾아 첨자를 리스트 </a:t>
            </a:r>
            <a:r>
              <a:rPr lang="en-US" altLang="ko-KR" dirty="0" smtClean="0"/>
              <a:t>samples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06424" y="1605440"/>
            <a:ext cx="6190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6424" y="2947865"/>
            <a:ext cx="4087368" cy="1702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6424" y="3481712"/>
            <a:ext cx="4237083" cy="22161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88947" y="4045783"/>
            <a:ext cx="3380595" cy="35248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0058" y="5492746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487865" y="4090487"/>
            <a:ext cx="308449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01678" y="3411434"/>
            <a:ext cx="1645391" cy="406887"/>
          </a:xfrm>
          <a:prstGeom prst="wedgeRoundRectCallout">
            <a:avLst>
              <a:gd name="adj1" fmla="val 22202"/>
              <a:gd name="adj2" fmla="val 121025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예측이 틀린 조건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90087" y="4693266"/>
            <a:ext cx="418592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[n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[n]]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82626" y="3803122"/>
            <a:ext cx="3936414" cy="6574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샘플로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 첨자 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mispred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</a:t>
            </a:r>
            <a:r>
              <a:rPr lang="ko-KR" altLang="en-US" dirty="0" smtClean="0"/>
              <a:t>개 중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열로 그리기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2105" y="5460401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6301" y="2675171"/>
            <a:ext cx="75393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샘플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1" y="1006523"/>
            <a:ext cx="6964089" cy="5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그리기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4920" y="1060182"/>
            <a:ext cx="6893472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29608" y="1914334"/>
            <a:ext cx="46057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다양한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늘리고 훈련 횟수를 증가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중간층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128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64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개 출력</a:t>
            </a:r>
            <a:endParaRPr lang="en-US" altLang="ko-KR" dirty="0" smtClean="0"/>
          </a:p>
          <a:p>
            <a:r>
              <a:rPr lang="ko-KR" altLang="en-US" dirty="0" smtClean="0"/>
              <a:t>훈련 횟수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epochs=20</a:t>
            </a:r>
            <a:endParaRPr lang="ko-KR" altLang="en-US" dirty="0"/>
          </a:p>
        </p:txBody>
      </p:sp>
      <p:pic>
        <p:nvPicPr>
          <p:cNvPr id="1026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51" y="2700189"/>
            <a:ext cx="6138883" cy="345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97%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3201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0" name="Picture 2" descr="Deep Learning 3) 가장 쉽게 사용할 수 있는 딥러닝 구조는? Artificial neural network (ANN) — 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78" y="2261619"/>
            <a:ext cx="4434096" cy="27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8944" y="1552178"/>
            <a:ext cx="722773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9246" y="2242794"/>
            <a:ext cx="4974408" cy="4450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91205" y="5812055"/>
            <a:ext cx="1174781" cy="356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0" y="4788947"/>
            <a:ext cx="2452410" cy="13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98% </a:t>
            </a:r>
            <a:r>
              <a:rPr lang="ko-KR" altLang="en-US" dirty="0" smtClean="0"/>
              <a:t>이상 정답 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39765" y="1567540"/>
            <a:ext cx="662677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loss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flatten()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/>
              <a:t>reshape()</a:t>
            </a:r>
            <a:r>
              <a:rPr lang="ko-KR" altLang="en-US" dirty="0"/>
              <a:t>로 평탄화 작업을 수행한 후 </a:t>
            </a:r>
            <a:r>
              <a:rPr lang="en-US" altLang="ko-KR" dirty="0"/>
              <a:t>Dense() </a:t>
            </a:r>
            <a:r>
              <a:rPr lang="ko-KR" altLang="en-US" dirty="0"/>
              <a:t>층 사용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5987" y="1672178"/>
            <a:ext cx="7208001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먼저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reshape()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평탄화 작업을 수행한 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=(28, 28)),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데이터의 첫 번째 </a:t>
            </a:r>
            <a:r>
              <a:rPr lang="ko-KR" altLang="en-US" dirty="0" err="1"/>
              <a:t>손글씨</a:t>
            </a:r>
            <a:r>
              <a:rPr lang="ko-KR" altLang="en-US" dirty="0"/>
              <a:t> 예측 결과를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model.predict</a:t>
            </a:r>
            <a:r>
              <a:rPr lang="en-US" altLang="ko-KR" dirty="0" smtClean="0"/>
              <a:t>(input)</a:t>
            </a:r>
          </a:p>
          <a:p>
            <a:pPr lvl="1"/>
            <a:r>
              <a:rPr lang="en-US" altLang="ko-KR" dirty="0" smtClean="0"/>
              <a:t>input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</a:t>
            </a:r>
            <a:r>
              <a:rPr lang="en-US" altLang="ko-KR" dirty="0" smtClean="0"/>
              <a:t>fit(), evaluate()</a:t>
            </a:r>
            <a:r>
              <a:rPr lang="ko-KR" altLang="en-US" dirty="0" smtClean="0"/>
              <a:t>에 입력과 같은 형태가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28X28 </a:t>
            </a:r>
            <a:r>
              <a:rPr lang="ko-KR" altLang="en-US" dirty="0" smtClean="0"/>
              <a:t>이미지가 여러 개인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 </a:t>
            </a:r>
            <a:r>
              <a:rPr lang="ko-KR" altLang="en-US" dirty="0" err="1" smtClean="0"/>
              <a:t>손글씨만</a:t>
            </a:r>
            <a:r>
              <a:rPr lang="ko-KR" altLang="en-US" dirty="0" smtClean="0"/>
              <a:t> 알아보더라도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배열로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슬라이스해서 사용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x_test</a:t>
            </a:r>
            <a:r>
              <a:rPr lang="en-US" altLang="ko-KR" dirty="0"/>
              <a:t>[:1</a:t>
            </a:r>
            <a:r>
              <a:rPr lang="en-US" altLang="ko-KR" dirty="0" smtClean="0"/>
              <a:t>]</a:t>
            </a:r>
          </a:p>
          <a:p>
            <a:pPr lvl="2"/>
            <a:r>
              <a:rPr lang="en-US" altLang="ko-KR" dirty="0" err="1" smtClean="0"/>
              <a:t>pred_result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[:1])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err="1" smtClean="0"/>
              <a:t>손글씨</a:t>
            </a:r>
            <a:r>
              <a:rPr lang="ko-KR" altLang="en-US" dirty="0" smtClean="0"/>
              <a:t> 값의 정수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(1, 10)</a:t>
            </a:r>
            <a:r>
              <a:rPr lang="ko-KR" altLang="en-US" dirty="0" smtClean="0"/>
              <a:t>의 이차원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의 실수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44" y="3538826"/>
            <a:ext cx="5413729" cy="24514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99208" y="4145252"/>
            <a:ext cx="2660326" cy="19135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1090716" y="5439751"/>
            <a:ext cx="1930147" cy="760510"/>
          </a:xfrm>
          <a:prstGeom prst="wedgeRectCallout">
            <a:avLst>
              <a:gd name="adj1" fmla="val 98353"/>
              <a:gd name="adj2" fmla="val -14399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이게 과연 무엇일까</a:t>
            </a:r>
            <a:r>
              <a:rPr lang="en-US" altLang="ko-KR" dirty="0" smtClean="0">
                <a:solidFill>
                  <a:srgbClr val="0000FF"/>
                </a:solidFill>
              </a:rPr>
              <a:t>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80415" y="5619458"/>
            <a:ext cx="4822135" cy="40109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정답으로 나온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실수는 확률 값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0~1</a:t>
            </a:r>
          </a:p>
          <a:p>
            <a:pPr lvl="1"/>
            <a:r>
              <a:rPr lang="ko-KR" altLang="en-US" dirty="0" smtClean="0"/>
              <a:t>확률 값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10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합이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One hot encoding</a:t>
            </a:r>
          </a:p>
          <a:p>
            <a:pPr lvl="1"/>
            <a:r>
              <a:rPr lang="ko-KR" altLang="en-US" dirty="0" smtClean="0"/>
              <a:t>하나의 자리만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나머지는 모두 </a:t>
            </a:r>
            <a:r>
              <a:rPr lang="en-US" altLang="ko-KR" dirty="0" smtClean="0"/>
              <a:t>0</a:t>
            </a:r>
          </a:p>
          <a:p>
            <a:r>
              <a:rPr lang="en-US" altLang="ko-KR" dirty="0" err="1" smtClean="0"/>
              <a:t>argmax</a:t>
            </a:r>
            <a:r>
              <a:rPr lang="en-US" altLang="ko-KR" dirty="0" smtClean="0"/>
              <a:t>()</a:t>
            </a:r>
            <a:r>
              <a:rPr lang="ko-KR" altLang="en-US" dirty="0" smtClean="0"/>
              <a:t> 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큰 수의 위치 첨자를 반환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0667" y="1359411"/>
            <a:ext cx="21883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35" y="3638092"/>
            <a:ext cx="46308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2257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1469" y="3321414"/>
            <a:ext cx="3208504" cy="27842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70569" y="4493899"/>
            <a:ext cx="1018266" cy="403445"/>
          </a:xfrm>
          <a:prstGeom prst="wedgeRoundRectCallout">
            <a:avLst>
              <a:gd name="adj1" fmla="val -24050"/>
              <a:gd name="adj2" fmla="val -274229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.99 </a:t>
            </a:r>
            <a:r>
              <a:rPr lang="ko-KR" altLang="en-US" sz="1200" dirty="0" smtClean="0">
                <a:solidFill>
                  <a:schemeClr val="tx1"/>
                </a:solidFill>
              </a:rPr>
              <a:t>정도로 가장 큰 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216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666354" y="5081875"/>
            <a:ext cx="2234574" cy="910846"/>
          </a:xfrm>
          <a:prstGeom prst="wedgeRoundRectCallout">
            <a:avLst>
              <a:gd name="adj1" fmla="val -24050"/>
              <a:gd name="adj2" fmla="val -149778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확정적이라면 이러한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원핫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인코딩으로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직접 표현할 수 있으나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딥러닝</a:t>
            </a:r>
            <a:r>
              <a:rPr lang="ko-KR" altLang="en-US" sz="1200" dirty="0" smtClean="0">
                <a:solidFill>
                  <a:srgbClr val="FF0000"/>
                </a:solidFill>
              </a:rPr>
              <a:t> 결과는 왼쪽의 확률 값으로 표현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6711" y="1308084"/>
            <a:ext cx="54373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첨자</a:t>
            </a:r>
          </a:p>
        </p:txBody>
      </p:sp>
    </p:spTree>
    <p:extLst>
      <p:ext uri="{BB962C8B-B14F-4D97-AF65-F5344CB8AC3E}">
        <p14:creationId xmlns:p14="http://schemas.microsoft.com/office/powerpoint/2010/main" val="27105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tf.reduce_sum</a:t>
            </a:r>
            <a:r>
              <a:rPr lang="en-US" altLang="ko-KR" dirty="0"/>
              <a:t>(), </a:t>
            </a:r>
            <a:r>
              <a:rPr lang="en-US" altLang="ko-KR" dirty="0" err="1"/>
              <a:t>tf.argmax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0445" y="1732119"/>
            <a:ext cx="4214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08" y="1130145"/>
            <a:ext cx="3301995" cy="49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One Hot Encoding</a:t>
            </a:r>
            <a:r>
              <a:rPr lang="ko-KR" altLang="en-US" dirty="0" smtClean="0"/>
              <a:t>의 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취할 </a:t>
            </a:r>
            <a:r>
              <a:rPr lang="ko-KR" altLang="en-US" dirty="0" smtClean="0"/>
              <a:t>수 있는 </a:t>
            </a:r>
            <a:r>
              <a:rPr lang="ko-KR" altLang="en-US" dirty="0"/>
              <a:t>모든 단일 범주에 대해 하나의 새 열을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</a:t>
            </a:r>
            <a:r>
              <a:rPr lang="ko-KR" altLang="en-US" dirty="0"/>
              <a:t>지면</a:t>
            </a:r>
            <a:r>
              <a:rPr lang="en-US" altLang="ko-KR" dirty="0"/>
              <a:t>, </a:t>
            </a:r>
            <a:r>
              <a:rPr lang="ko-KR" altLang="en-US" dirty="0"/>
              <a:t>벌레 및 유령이라는 </a:t>
            </a:r>
            <a:r>
              <a:rPr lang="en-US" altLang="ko-KR" dirty="0"/>
              <a:t>6 </a:t>
            </a:r>
            <a:r>
              <a:rPr lang="ko-KR" altLang="en-US" dirty="0"/>
              <a:t>개의 새로운 열이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모든 행 </a:t>
            </a:r>
            <a:r>
              <a:rPr lang="en-US" altLang="ko-KR" dirty="0"/>
              <a:t>(</a:t>
            </a:r>
            <a:r>
              <a:rPr lang="ko-KR" altLang="en-US" dirty="0"/>
              <a:t>포켓 몬스터</a:t>
            </a:r>
            <a:r>
              <a:rPr lang="en-US" altLang="ko-KR" dirty="0"/>
              <a:t>)</a:t>
            </a:r>
            <a:r>
              <a:rPr lang="ko-KR" altLang="en-US" dirty="0"/>
              <a:t>에서 범주에 속하는 경우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예 </a:t>
            </a:r>
            <a:r>
              <a:rPr lang="en-US" altLang="ko-KR" dirty="0"/>
              <a:t>(</a:t>
            </a:r>
            <a:r>
              <a:rPr lang="en-US" altLang="ko-KR" dirty="0" err="1"/>
              <a:t>Koffing</a:t>
            </a:r>
            <a:r>
              <a:rPr lang="en-US" altLang="ko-KR" dirty="0"/>
              <a:t>)</a:t>
            </a:r>
            <a:r>
              <a:rPr lang="ko-KR" altLang="en-US" dirty="0"/>
              <a:t>의 경우 독에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나머지 유형에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1026" name="Picture 2" descr="Poke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1" y="2684688"/>
            <a:ext cx="3472637" cy="34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keDat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02" y="2852968"/>
            <a:ext cx="4754749" cy="31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24374" y="2713755"/>
            <a:ext cx="384146" cy="340743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11498" y="2773428"/>
            <a:ext cx="430370" cy="3854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891868" y="2552802"/>
            <a:ext cx="2894340" cy="243297"/>
          </a:xfrm>
          <a:custGeom>
            <a:avLst/>
            <a:gdLst>
              <a:gd name="connsiteX0" fmla="*/ 0 w 2894340"/>
              <a:gd name="connsiteY0" fmla="*/ 160170 h 243297"/>
              <a:gd name="connsiteX1" fmla="*/ 1594532 w 2894340"/>
              <a:gd name="connsiteY1" fmla="*/ 1472 h 243297"/>
              <a:gd name="connsiteX2" fmla="*/ 2894340 w 2894340"/>
              <a:gd name="connsiteY2" fmla="*/ 243297 h 2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4340" h="243297">
                <a:moveTo>
                  <a:pt x="0" y="160170"/>
                </a:moveTo>
                <a:cubicBezTo>
                  <a:pt x="556071" y="73894"/>
                  <a:pt x="1112142" y="-12382"/>
                  <a:pt x="1594532" y="1472"/>
                </a:cubicBezTo>
                <a:cubicBezTo>
                  <a:pt x="2076922" y="15326"/>
                  <a:pt x="2485631" y="129311"/>
                  <a:pt x="2894340" y="24329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78119" y="2655386"/>
            <a:ext cx="471306" cy="3592315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57024" y="2801039"/>
            <a:ext cx="2114720" cy="20195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37020" y="3390319"/>
            <a:ext cx="2114720" cy="20195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예측 결과인 확률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첨자의 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값일 확률로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" y="1906314"/>
            <a:ext cx="1399397" cy="1466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58911" y="1614336"/>
            <a:ext cx="21883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624581" y="1614336"/>
            <a:ext cx="288862" cy="224676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1407" y="3161488"/>
            <a:ext cx="3208504" cy="2113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802819" y="2011576"/>
            <a:ext cx="838624" cy="843494"/>
          </a:xfrm>
          <a:prstGeom prst="wedgeRoundRectCallout">
            <a:avLst>
              <a:gd name="adj1" fmla="val -93151"/>
              <a:gd name="adj2" fmla="val 88580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.99 </a:t>
            </a:r>
            <a:r>
              <a:rPr lang="ko-KR" altLang="en-US" sz="1200" dirty="0" smtClean="0">
                <a:solidFill>
                  <a:srgbClr val="FF0000"/>
                </a:solidFill>
              </a:rPr>
              <a:t>정도로 가장 큰 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Easy TensorFlow -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5642"/>
            <a:ext cx="9039911" cy="27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460619" y="2032612"/>
            <a:ext cx="4580257" cy="122341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2340" y="3985641"/>
            <a:ext cx="4963599" cy="27784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0619" y="1643520"/>
            <a:ext cx="6243687" cy="21599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460619" y="3803516"/>
            <a:ext cx="241721" cy="1821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665939" y="3797927"/>
            <a:ext cx="1038367" cy="1877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배열에서 가장 </a:t>
            </a:r>
            <a:r>
              <a:rPr lang="ko-KR" altLang="en-US" dirty="0" smtClean="0"/>
              <a:t>큰 값의 첨자 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11544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np.argmax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 내부 행의 </a:t>
            </a:r>
            <a:r>
              <a:rPr lang="en-US" altLang="ko-KR" dirty="0" err="1" smtClean="0"/>
              <a:t>argmax</a:t>
            </a:r>
            <a:r>
              <a:rPr lang="ko-KR" altLang="en-US" dirty="0" smtClean="0"/>
              <a:t>를 구하려면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axis=1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tf.argmax</a:t>
            </a:r>
            <a:r>
              <a:rPr lang="en-US" altLang="ko-KR" dirty="0" smtClean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75" y="2130263"/>
            <a:ext cx="6444669" cy="225929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695102" y="3602661"/>
            <a:ext cx="1745233" cy="55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7" idx="2"/>
          </p:cNvCxnSpPr>
          <p:nvPr/>
        </p:nvCxnSpPr>
        <p:spPr>
          <a:xfrm flipH="1">
            <a:off x="2045969" y="3460316"/>
            <a:ext cx="4219642" cy="7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6" idx="3"/>
          </p:cNvCxnSpPr>
          <p:nvPr/>
        </p:nvCxnSpPr>
        <p:spPr>
          <a:xfrm flipH="1">
            <a:off x="1850093" y="3621116"/>
            <a:ext cx="2484033" cy="53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428247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72046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265611" y="3313246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6" y="4721469"/>
            <a:ext cx="5868391" cy="20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32844</TotalTime>
  <Words>1038</Words>
  <Application>Microsoft Office PowerPoint</Application>
  <PresentationFormat>화면 슬라이드 쇼(4:3)</PresentationFormat>
  <Paragraphs>483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실습 파일</vt:lpstr>
      <vt:lpstr>MNIST 딥러닝 구현 전 소스, 약 97% 정확도</vt:lpstr>
      <vt:lpstr>테스트 데이터의 첫 번째 손글씨 예측 결과를 확인</vt:lpstr>
      <vt:lpstr>정답으로 나온 10개의 실수는 확률 값</vt:lpstr>
      <vt:lpstr>Tensorflow 메소드 </vt:lpstr>
      <vt:lpstr>One Hot Encoding의 이해 </vt:lpstr>
      <vt:lpstr>MNIST 예측 결과인 확률</vt:lpstr>
      <vt:lpstr>배열에서 가장 큰 값의 첨자 구하기 </vt:lpstr>
      <vt:lpstr>PowerPoint 프레젠테이션</vt:lpstr>
      <vt:lpstr>실제 손글씨를 그려 결과와 비교</vt:lpstr>
      <vt:lpstr>활성화 함수 softmax()</vt:lpstr>
      <vt:lpstr>평탄화 메소드 flatten</vt:lpstr>
      <vt:lpstr>드롭아웃 개념</vt:lpstr>
      <vt:lpstr>드롭아웃 정리</vt:lpstr>
      <vt:lpstr>tf.keras.layers.Dropout()</vt:lpstr>
      <vt:lpstr>테스트 데이터 모두 예측해 보기</vt:lpstr>
      <vt:lpstr>PowerPoint 프레젠테이션</vt:lpstr>
      <vt:lpstr>임의의 20개 예측 값과 정답</vt:lpstr>
      <vt:lpstr>임의의 20개 예측 값과 정답, 손글씨 그리기</vt:lpstr>
      <vt:lpstr>임의의 20개 샘플 예측 값과 정답 그리기</vt:lpstr>
      <vt:lpstr>임의의 20개 샘플 예측 값과 정답 그리기 소스</vt:lpstr>
      <vt:lpstr>PowerPoint 프레젠테이션</vt:lpstr>
      <vt:lpstr>예측이 틀린 20개 찾기</vt:lpstr>
      <vt:lpstr>예측이 잘못된 20개 샘플로 그리기</vt:lpstr>
      <vt:lpstr>예측이 잘못된 20개 샘플</vt:lpstr>
      <vt:lpstr>예측이 잘못된 20개 그리기 소스</vt:lpstr>
      <vt:lpstr>PowerPoint 프레젠테이션</vt:lpstr>
      <vt:lpstr>중간층을 늘리고 훈련 횟수를 증가</vt:lpstr>
      <vt:lpstr>주요 소스</vt:lpstr>
      <vt:lpstr>전 소스</vt:lpstr>
      <vt:lpstr>메소드 flatten() 미사용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724</cp:revision>
  <dcterms:created xsi:type="dcterms:W3CDTF">2013-05-23T04:26:30Z</dcterms:created>
  <dcterms:modified xsi:type="dcterms:W3CDTF">2021-09-05T00:54:55Z</dcterms:modified>
</cp:coreProperties>
</file>